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DD6C080-2312-40ED-9B9D-759DEC8EC8D7}" type="datetimeFigureOut">
              <a:rPr lang="en-US" smtClean="0"/>
              <a:pPr/>
              <a:t>9/24/2013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1353607-6012-4BFD-A631-32F4FBA9352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6C080-2312-40ED-9B9D-759DEC8EC8D7}"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6C080-2312-40ED-9B9D-759DEC8EC8D7}"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6C080-2312-40ED-9B9D-759DEC8EC8D7}"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D6C080-2312-40ED-9B9D-759DEC8EC8D7}"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353607-6012-4BFD-A631-32F4FBA9352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D6C080-2312-40ED-9B9D-759DEC8EC8D7}"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D6C080-2312-40ED-9B9D-759DEC8EC8D7}" type="datetimeFigureOut">
              <a:rPr lang="en-US" smtClean="0"/>
              <a:pPr/>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D6C080-2312-40ED-9B9D-759DEC8EC8D7}" type="datetimeFigureOut">
              <a:rPr lang="en-US" smtClean="0"/>
              <a:pPr/>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6C080-2312-40ED-9B9D-759DEC8EC8D7}" type="datetimeFigureOut">
              <a:rPr lang="en-US" smtClean="0"/>
              <a:pPr/>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DD6C080-2312-40ED-9B9D-759DEC8EC8D7}"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353607-6012-4BFD-A631-32F4FBA93524}" type="slidenum">
              <a:rPr lang="en-US" smtClean="0"/>
              <a:pPr/>
              <a:t>‹#›</a:t>
            </a:fld>
            <a:endParaRPr lang="en-US"/>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D6C080-2312-40ED-9B9D-759DEC8EC8D7}"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1353607-6012-4BFD-A631-32F4FBA9352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D6C080-2312-40ED-9B9D-759DEC8EC8D7}" type="datetimeFigureOut">
              <a:rPr lang="en-US" smtClean="0"/>
              <a:pPr/>
              <a:t>9/24/2013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1353607-6012-4BFD-A631-32F4FBA9352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1" y="381000"/>
            <a:ext cx="7467600"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i="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ICICI BANK</a:t>
            </a:r>
            <a:endParaRPr lang="en-US" sz="8000" b="1" i="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xtBox 4"/>
          <p:cNvSpPr txBox="1"/>
          <p:nvPr/>
        </p:nvSpPr>
        <p:spPr>
          <a:xfrm>
            <a:off x="762000" y="2057400"/>
            <a:ext cx="6858000" cy="4647426"/>
          </a:xfrm>
          <a:prstGeom prst="rect">
            <a:avLst/>
          </a:prstGeom>
          <a:noFill/>
        </p:spPr>
        <p:txBody>
          <a:bodyPr wrap="square" rtlCol="0">
            <a:spAutoFit/>
          </a:bodyPr>
          <a:lstStyle/>
          <a:p>
            <a:pPr algn="ctr"/>
            <a:r>
              <a:rPr lang="en-US" sz="3600" b="1" i="1" dirty="0" smtClean="0">
                <a:solidFill>
                  <a:srgbClr val="FF0000"/>
                </a:solidFill>
              </a:rPr>
              <a:t>MISSION, VISION AND OBJECTIVES</a:t>
            </a:r>
          </a:p>
          <a:p>
            <a:pPr algn="ctr"/>
            <a:r>
              <a:rPr lang="en-US" sz="2800" b="1" i="1" dirty="0" smtClean="0">
                <a:solidFill>
                  <a:srgbClr val="C00000"/>
                </a:solidFill>
              </a:rPr>
              <a:t>DEPARTMENT OF PROFESSIONAL EDUCATION</a:t>
            </a:r>
          </a:p>
          <a:p>
            <a:pPr algn="ctr"/>
            <a:r>
              <a:rPr lang="en-US" sz="2800" b="1" i="1" dirty="0" smtClean="0">
                <a:solidFill>
                  <a:srgbClr val="C00000"/>
                </a:solidFill>
              </a:rPr>
              <a:t>“MBA”</a:t>
            </a:r>
          </a:p>
          <a:p>
            <a:pPr algn="ctr"/>
            <a:endParaRPr lang="en-US" sz="2800" b="1" i="1" dirty="0">
              <a:solidFill>
                <a:srgbClr val="C00000"/>
              </a:solidFill>
            </a:endParaRPr>
          </a:p>
          <a:p>
            <a:pPr algn="ctr"/>
            <a:r>
              <a:rPr lang="en-US" sz="2800" b="1" i="1" dirty="0" smtClean="0">
                <a:solidFill>
                  <a:srgbClr val="C00000"/>
                </a:solidFill>
              </a:rPr>
              <a:t>Presented by</a:t>
            </a:r>
          </a:p>
          <a:p>
            <a:pPr algn="ctr"/>
            <a:r>
              <a:rPr lang="en-US" sz="2800" b="1" i="1" dirty="0" smtClean="0">
                <a:solidFill>
                  <a:srgbClr val="C00000"/>
                </a:solidFill>
              </a:rPr>
              <a:t>PRASANTA BEHERA</a:t>
            </a:r>
          </a:p>
          <a:p>
            <a:pPr algn="ctr"/>
            <a:r>
              <a:rPr lang="en-US" sz="2800" b="1" i="1" dirty="0" smtClean="0">
                <a:solidFill>
                  <a:srgbClr val="C00000"/>
                </a:solidFill>
              </a:rPr>
              <a:t>3</a:t>
            </a:r>
            <a:r>
              <a:rPr lang="en-US" sz="2800" b="1" i="1" baseline="30000" dirty="0" smtClean="0">
                <a:solidFill>
                  <a:srgbClr val="C00000"/>
                </a:solidFill>
              </a:rPr>
              <a:t>rd</a:t>
            </a:r>
            <a:r>
              <a:rPr lang="en-US" sz="2800" b="1" i="1" dirty="0" smtClean="0">
                <a:solidFill>
                  <a:srgbClr val="C00000"/>
                </a:solidFill>
              </a:rPr>
              <a:t> SEMESTER</a:t>
            </a:r>
          </a:p>
          <a:p>
            <a:pPr algn="ctr"/>
            <a:r>
              <a:rPr lang="en-US" sz="2800" b="1" i="1" dirty="0" smtClean="0">
                <a:solidFill>
                  <a:srgbClr val="C00000"/>
                </a:solidFill>
              </a:rPr>
              <a:t>Roll.No-PC12MBA007</a:t>
            </a:r>
            <a:endParaRPr lang="en-US" sz="2800" b="1" i="1" dirty="0">
              <a:solidFill>
                <a:srgbClr val="C00000"/>
              </a:solidFill>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143000"/>
            <a:ext cx="7543800" cy="3970318"/>
          </a:xfrm>
          <a:prstGeom prst="rect">
            <a:avLst/>
          </a:prstGeom>
          <a:noFill/>
        </p:spPr>
        <p:txBody>
          <a:bodyPr wrap="square" rtlCol="0">
            <a:spAutoFit/>
          </a:bodyPr>
          <a:lstStyle/>
          <a:p>
            <a:r>
              <a:rPr lang="en-US" b="1" i="1" dirty="0" smtClean="0"/>
              <a:t>Opportunities of ICICI Bank</a:t>
            </a:r>
            <a:endParaRPr lang="en-US" i="1" dirty="0" smtClean="0"/>
          </a:p>
          <a:p>
            <a:pPr>
              <a:buFont typeface="Arial" pitchFamily="34" charset="0"/>
              <a:buChar char="•"/>
            </a:pPr>
            <a:r>
              <a:rPr lang="en-US" dirty="0" smtClean="0"/>
              <a:t>Banking sector is expected to grow at a rate of 17% in the next three years</a:t>
            </a:r>
          </a:p>
          <a:p>
            <a:pPr>
              <a:buFont typeface="Arial" pitchFamily="34" charset="0"/>
              <a:buChar char="•"/>
            </a:pPr>
            <a:r>
              <a:rPr lang="en-US" dirty="0" smtClean="0"/>
              <a:t>The concept of saving in banks and investing in financial products is increasing in rural areas as more than 62% percentage of India’s population is still in rural areas.</a:t>
            </a:r>
          </a:p>
          <a:p>
            <a:pPr>
              <a:buFont typeface="Arial" pitchFamily="34" charset="0"/>
              <a:buChar char="•"/>
            </a:pPr>
            <a:r>
              <a:rPr lang="en-US" dirty="0" smtClean="0"/>
              <a:t>As per 2010 data in TOI, the total number b-schools in India are more than 1500. This can ensure regular supply of trained human power in financial products and banking services</a:t>
            </a:r>
          </a:p>
          <a:p>
            <a:pPr>
              <a:buFont typeface="Arial" pitchFamily="34" charset="0"/>
              <a:buChar char="•"/>
            </a:pPr>
            <a:r>
              <a:rPr lang="en-US" dirty="0" smtClean="0"/>
              <a:t>Within next four years ICICI bank is planning to open 1500 new branches</a:t>
            </a:r>
          </a:p>
          <a:p>
            <a:pPr>
              <a:buFont typeface="Arial" pitchFamily="34" charset="0"/>
              <a:buChar char="•"/>
            </a:pPr>
            <a:r>
              <a:rPr lang="en-US" dirty="0" smtClean="0"/>
              <a:t>Small and non performing banks can be acquired by ICICI because of its financial strength</a:t>
            </a:r>
          </a:p>
          <a:p>
            <a:pPr>
              <a:buFont typeface="Arial" pitchFamily="34" charset="0"/>
              <a:buChar char="•"/>
            </a:pPr>
            <a:r>
              <a:rPr lang="en-US" dirty="0" smtClean="0"/>
              <a:t>ICICI bank is expected to have 20% credit growth in the coming years.</a:t>
            </a:r>
          </a:p>
          <a:p>
            <a:r>
              <a:rPr lang="en-US" dirty="0" smtClean="0"/>
              <a:t>ICICI bank has the minimum amount of non performing assets</a:t>
            </a:r>
          </a:p>
          <a:p>
            <a:endParaRPr lang="en-US" dirty="0"/>
          </a:p>
        </p:txBody>
      </p: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52600"/>
            <a:ext cx="7772400" cy="2862322"/>
          </a:xfrm>
          <a:prstGeom prst="rect">
            <a:avLst/>
          </a:prstGeom>
          <a:noFill/>
        </p:spPr>
        <p:txBody>
          <a:bodyPr wrap="square" rtlCol="0">
            <a:spAutoFit/>
          </a:bodyPr>
          <a:lstStyle/>
          <a:p>
            <a:r>
              <a:rPr lang="en-US" b="1" i="1" dirty="0" smtClean="0"/>
              <a:t>Threats of ICICI Bank</a:t>
            </a:r>
            <a:endParaRPr lang="en-US" i="1" dirty="0" smtClean="0"/>
          </a:p>
          <a:p>
            <a:pPr>
              <a:buFont typeface="Arial" pitchFamily="34" charset="0"/>
              <a:buChar char="•"/>
            </a:pPr>
            <a:r>
              <a:rPr lang="en-US" dirty="0" smtClean="0"/>
              <a:t>RBI allowed foreign banks to invest up to 74% in Indian banking</a:t>
            </a:r>
          </a:p>
          <a:p>
            <a:pPr>
              <a:buFont typeface="Arial" pitchFamily="34" charset="0"/>
              <a:buChar char="•"/>
            </a:pPr>
            <a:r>
              <a:rPr lang="en-US" dirty="0" smtClean="0"/>
              <a:t>Government sector banks are in urge of modernizing the capacities to ensure the customers switching to new age banks are minimized</a:t>
            </a:r>
          </a:p>
          <a:p>
            <a:pPr>
              <a:buFont typeface="Arial" pitchFamily="34" charset="0"/>
              <a:buChar char="•"/>
            </a:pPr>
            <a:r>
              <a:rPr lang="en-US" dirty="0" smtClean="0"/>
              <a:t>HDFC is the major competitor for ICICI, and other upcoming banks like AXIS, HSBC impose a major threat</a:t>
            </a:r>
          </a:p>
          <a:p>
            <a:pPr>
              <a:buFont typeface="Arial" pitchFamily="34" charset="0"/>
              <a:buChar char="•"/>
            </a:pPr>
            <a:r>
              <a:rPr lang="en-US" dirty="0" smtClean="0"/>
              <a:t>In rural areas the micro financing groups hold a major share</a:t>
            </a:r>
          </a:p>
          <a:p>
            <a:pPr>
              <a:buFont typeface="Arial" pitchFamily="34" charset="0"/>
              <a:buChar char="•"/>
            </a:pPr>
            <a:r>
              <a:rPr lang="en-US" dirty="0" smtClean="0"/>
              <a:t>Though customer acquisition is high on one side, the unsatisfied customers are increasing and make them to switch to other banks</a:t>
            </a:r>
          </a:p>
          <a:p>
            <a:endParaRPr lang="en-US" dirty="0"/>
          </a:p>
        </p:txBody>
      </p:sp>
    </p:spTree>
  </p:cSld>
  <p:clrMapOvr>
    <a:masterClrMapping/>
  </p:clrMapOvr>
  <p:transition spd="slow">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1447800"/>
            <a:ext cx="3654718" cy="2800767"/>
          </a:xfrm>
          <a:prstGeom prst="rect">
            <a:avLst/>
          </a:prstGeom>
          <a:noFill/>
        </p:spPr>
        <p:txBody>
          <a:bodyPr wrap="square" lIns="91440" tIns="45720" rIns="91440" bIns="45720">
            <a:spAutoFit/>
          </a:bodyPr>
          <a:lstStyle/>
          <a:p>
            <a:pPr algn="ctr"/>
            <a:r>
              <a:rPr lang="en-US" sz="8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8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8153400" cy="5416868"/>
          </a:xfrm>
          <a:prstGeom prst="rect">
            <a:avLst/>
          </a:prstGeom>
          <a:noFill/>
        </p:spPr>
        <p:txBody>
          <a:bodyPr wrap="square" rtlCol="0">
            <a:spAutoFit/>
          </a:bodyPr>
          <a:lstStyle/>
          <a:p>
            <a:r>
              <a:rPr lang="en-US" sz="2800" b="1" i="1" u="sng" dirty="0" smtClean="0">
                <a:solidFill>
                  <a:srgbClr val="C00000"/>
                </a:solidFill>
              </a:rPr>
              <a:t>History of ICICI Bank</a:t>
            </a:r>
          </a:p>
          <a:p>
            <a:endParaRPr lang="en-US" sz="2000" dirty="0" smtClean="0"/>
          </a:p>
          <a:p>
            <a:r>
              <a:rPr lang="en-US" sz="2000" dirty="0"/>
              <a:t> </a:t>
            </a:r>
            <a:r>
              <a:rPr lang="en-US" sz="2000" dirty="0" smtClean="0"/>
              <a:t>     ICICI </a:t>
            </a:r>
            <a:r>
              <a:rPr lang="en-US" sz="2000" dirty="0"/>
              <a:t>Bank was originally promoted in 1994 by ICICI Limited, an Indian financial institution, and was its wholly-owned subsidiary. ICICI's shareholding in ICICI Bank was reduced to 46% through a public offering of shares in India in </a:t>
            </a:r>
            <a:r>
              <a:rPr lang="en-US" sz="2000" dirty="0" smtClean="0"/>
              <a:t>the year 1998.</a:t>
            </a:r>
          </a:p>
          <a:p>
            <a:r>
              <a:rPr lang="en-US" sz="2000" dirty="0"/>
              <a:t> </a:t>
            </a:r>
            <a:r>
              <a:rPr lang="en-US" sz="2000" dirty="0" smtClean="0"/>
              <a:t>     </a:t>
            </a:r>
            <a:r>
              <a:rPr lang="en-US" sz="2000" dirty="0"/>
              <a:t>ICICI was formed in 1955 at the initiative of the World Bank, the Government of India and representatives of Indian industry. The principal objective was to create a development financial institution for providing medium-term and long-term project financing to Indian businesses. </a:t>
            </a:r>
            <a:endParaRPr lang="en-US" sz="2000" dirty="0" smtClean="0"/>
          </a:p>
          <a:p>
            <a:r>
              <a:rPr lang="en-US" sz="2000" dirty="0"/>
              <a:t> </a:t>
            </a:r>
            <a:r>
              <a:rPr lang="en-US" sz="2000" dirty="0" smtClean="0"/>
              <a:t>     </a:t>
            </a:r>
            <a:r>
              <a:rPr lang="en-US" sz="2000" dirty="0"/>
              <a:t>In the 1990s, ICICI transformed its business from a development financial institution offering only project finance to a diversified financial services group offering a wide variety of products and services, both directly and through a number of subsidiaries and affiliates like ICICI Bank. In 1999, ICICI become the first Indian company and the first bank or financial institution from non-Japan Asia to be listed on the NYSE</a:t>
            </a:r>
            <a:r>
              <a:rPr lang="en-US" sz="2000" dirty="0" smtClean="0"/>
              <a:t>.</a:t>
            </a:r>
          </a:p>
          <a:p>
            <a:r>
              <a:rPr lang="en-US" dirty="0"/>
              <a:t> </a:t>
            </a:r>
            <a:r>
              <a:rPr lang="en-US" dirty="0" smtClean="0"/>
              <a:t>     </a:t>
            </a:r>
            <a:endParaRPr lang="en-US" dirty="0"/>
          </a:p>
        </p:txBody>
      </p:sp>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8001000" cy="5816977"/>
          </a:xfrm>
          <a:prstGeom prst="rect">
            <a:avLst/>
          </a:prstGeom>
          <a:noFill/>
        </p:spPr>
        <p:txBody>
          <a:bodyPr wrap="square" rtlCol="0">
            <a:spAutoFit/>
          </a:bodyPr>
          <a:lstStyle/>
          <a:p>
            <a:pPr algn="ctr"/>
            <a:r>
              <a:rPr lang="en-US" sz="2800" b="1" i="1" u="sng" dirty="0" smtClean="0">
                <a:solidFill>
                  <a:srgbClr val="C00000"/>
                </a:solidFill>
                <a:latin typeface="Times New Roman" pitchFamily="18" charset="0"/>
                <a:cs typeface="Times New Roman" pitchFamily="18" charset="0"/>
              </a:rPr>
              <a:t>ICICI Bank Limited</a:t>
            </a:r>
          </a:p>
          <a:p>
            <a:r>
              <a:rPr lang="en-US" sz="2800" b="1" i="1" dirty="0" smtClean="0">
                <a:solidFill>
                  <a:srgbClr val="C00000"/>
                </a:solidFill>
                <a:latin typeface="Times New Roman" pitchFamily="18" charset="0"/>
                <a:cs typeface="Times New Roman" pitchFamily="18" charset="0"/>
              </a:rPr>
              <a:t>Registered Office – Land mark, Race Course Circle,  Vadodara- 390007</a:t>
            </a:r>
          </a:p>
          <a:p>
            <a:r>
              <a:rPr lang="en-US" sz="2800" b="1" i="1" dirty="0" smtClean="0">
                <a:solidFill>
                  <a:srgbClr val="C00000"/>
                </a:solidFill>
                <a:latin typeface="Times New Roman" pitchFamily="18" charset="0"/>
                <a:cs typeface="Times New Roman" pitchFamily="18" charset="0"/>
              </a:rPr>
              <a:t>Corporate Office – ICICI Bank Towers, </a:t>
            </a:r>
            <a:r>
              <a:rPr lang="en-US" sz="2800" b="1" i="1" dirty="0" err="1" smtClean="0">
                <a:solidFill>
                  <a:srgbClr val="C00000"/>
                </a:solidFill>
                <a:latin typeface="Times New Roman" pitchFamily="18" charset="0"/>
                <a:cs typeface="Times New Roman" pitchFamily="18" charset="0"/>
              </a:rPr>
              <a:t>Bandra</a:t>
            </a:r>
            <a:r>
              <a:rPr lang="en-US" sz="2800" b="1" i="1" dirty="0" smtClean="0">
                <a:solidFill>
                  <a:srgbClr val="C00000"/>
                </a:solidFill>
                <a:latin typeface="Times New Roman" pitchFamily="18" charset="0"/>
                <a:cs typeface="Times New Roman" pitchFamily="18" charset="0"/>
              </a:rPr>
              <a:t> </a:t>
            </a:r>
            <a:r>
              <a:rPr lang="en-US" sz="2800" b="1" i="1" dirty="0" err="1" smtClean="0">
                <a:solidFill>
                  <a:srgbClr val="C00000"/>
                </a:solidFill>
                <a:latin typeface="Times New Roman" pitchFamily="18" charset="0"/>
                <a:cs typeface="Times New Roman" pitchFamily="18" charset="0"/>
              </a:rPr>
              <a:t>Kurla</a:t>
            </a:r>
            <a:r>
              <a:rPr lang="en-US" sz="2800" b="1" i="1" dirty="0" smtClean="0">
                <a:solidFill>
                  <a:srgbClr val="C00000"/>
                </a:solidFill>
                <a:latin typeface="Times New Roman" pitchFamily="18" charset="0"/>
                <a:cs typeface="Times New Roman" pitchFamily="18" charset="0"/>
              </a:rPr>
              <a:t> Complex, Mumbai – 400051</a:t>
            </a:r>
          </a:p>
          <a:p>
            <a:r>
              <a:rPr lang="en-US" sz="2800" b="1" i="1" dirty="0">
                <a:solidFill>
                  <a:srgbClr val="C00000"/>
                </a:solidFill>
                <a:latin typeface="Times New Roman" pitchFamily="18" charset="0"/>
                <a:cs typeface="Times New Roman" pitchFamily="18" charset="0"/>
              </a:rPr>
              <a:t> </a:t>
            </a:r>
            <a:r>
              <a:rPr lang="en-US" sz="2800" b="1" i="1" dirty="0" smtClean="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Total number of Branches – 3350</a:t>
            </a:r>
          </a:p>
          <a:p>
            <a:r>
              <a:rPr lang="en-US" sz="2400" b="1" i="1" dirty="0" smtClean="0">
                <a:solidFill>
                  <a:srgbClr val="C00000"/>
                </a:solidFill>
                <a:latin typeface="Times New Roman" pitchFamily="18" charset="0"/>
                <a:cs typeface="Times New Roman" pitchFamily="18" charset="0"/>
              </a:rPr>
              <a:t>   No. of ATM- 10486</a:t>
            </a:r>
          </a:p>
          <a:p>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Chairman – Mrs. </a:t>
            </a:r>
            <a:r>
              <a:rPr lang="en-US" sz="2400" b="1" i="1" dirty="0" err="1" smtClean="0">
                <a:solidFill>
                  <a:srgbClr val="C00000"/>
                </a:solidFill>
                <a:latin typeface="Times New Roman" pitchFamily="18" charset="0"/>
                <a:cs typeface="Times New Roman" pitchFamily="18" charset="0"/>
              </a:rPr>
              <a:t>Chanda</a:t>
            </a:r>
            <a:r>
              <a:rPr lang="en-US" sz="2400" b="1" i="1" dirty="0" smtClean="0">
                <a:solidFill>
                  <a:srgbClr val="C00000"/>
                </a:solidFill>
                <a:latin typeface="Times New Roman" pitchFamily="18" charset="0"/>
                <a:cs typeface="Times New Roman" pitchFamily="18" charset="0"/>
              </a:rPr>
              <a:t> </a:t>
            </a:r>
            <a:r>
              <a:rPr lang="en-US" sz="2400" b="1" i="1" dirty="0" err="1" smtClean="0">
                <a:solidFill>
                  <a:srgbClr val="C00000"/>
                </a:solidFill>
                <a:latin typeface="Times New Roman" pitchFamily="18" charset="0"/>
                <a:cs typeface="Times New Roman" pitchFamily="18" charset="0"/>
              </a:rPr>
              <a:t>Kochhar</a:t>
            </a:r>
            <a:endParaRPr lang="en-US" sz="2400" b="1" i="1" dirty="0" smtClean="0">
              <a:solidFill>
                <a:srgbClr val="C00000"/>
              </a:solidFill>
              <a:latin typeface="Times New Roman" pitchFamily="18" charset="0"/>
              <a:cs typeface="Times New Roman" pitchFamily="18" charset="0"/>
            </a:endParaRPr>
          </a:p>
          <a:p>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Total no. of employees – 81254</a:t>
            </a:r>
          </a:p>
          <a:p>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Position in India – 2</a:t>
            </a:r>
            <a:r>
              <a:rPr lang="en-US" sz="2400" b="1" i="1" baseline="30000" dirty="0" smtClean="0">
                <a:solidFill>
                  <a:srgbClr val="C00000"/>
                </a:solidFill>
                <a:latin typeface="Times New Roman" pitchFamily="18" charset="0"/>
                <a:cs typeface="Times New Roman" pitchFamily="18" charset="0"/>
              </a:rPr>
              <a:t>nd</a:t>
            </a:r>
            <a:r>
              <a:rPr lang="en-US" sz="2400" b="1" i="1" dirty="0" smtClean="0">
                <a:solidFill>
                  <a:srgbClr val="C00000"/>
                </a:solidFill>
                <a:latin typeface="Times New Roman" pitchFamily="18" charset="0"/>
                <a:cs typeface="Times New Roman" pitchFamily="18" charset="0"/>
              </a:rPr>
              <a:t> and 1</a:t>
            </a:r>
            <a:r>
              <a:rPr lang="en-US" sz="2400" b="1" i="1" baseline="30000" dirty="0" smtClean="0">
                <a:solidFill>
                  <a:srgbClr val="C00000"/>
                </a:solidFill>
                <a:latin typeface="Times New Roman" pitchFamily="18" charset="0"/>
                <a:cs typeface="Times New Roman" pitchFamily="18" charset="0"/>
              </a:rPr>
              <a:t>st</a:t>
            </a:r>
            <a:r>
              <a:rPr lang="en-US" sz="2400" b="1" i="1" dirty="0" smtClean="0">
                <a:solidFill>
                  <a:srgbClr val="C00000"/>
                </a:solidFill>
                <a:latin typeface="Times New Roman" pitchFamily="18" charset="0"/>
                <a:cs typeface="Times New Roman" pitchFamily="18" charset="0"/>
              </a:rPr>
              <a:t> amongst Pvt. Sector banks.</a:t>
            </a:r>
          </a:p>
          <a:p>
            <a:r>
              <a:rPr lang="en-US" sz="2400" b="1" i="1" dirty="0">
                <a:solidFill>
                  <a:srgbClr val="C00000"/>
                </a:solidFill>
                <a:latin typeface="Times New Roman" pitchFamily="18" charset="0"/>
                <a:cs typeface="Times New Roman" pitchFamily="18" charset="0"/>
              </a:rPr>
              <a:t> </a:t>
            </a:r>
            <a:r>
              <a:rPr lang="en-US" sz="2400" b="1" i="1" dirty="0" smtClean="0">
                <a:solidFill>
                  <a:srgbClr val="C00000"/>
                </a:solidFill>
                <a:latin typeface="Times New Roman" pitchFamily="18" charset="0"/>
                <a:cs typeface="Times New Roman" pitchFamily="18" charset="0"/>
              </a:rPr>
              <a:t> Current share price- Rs 987.30</a:t>
            </a:r>
          </a:p>
          <a:p>
            <a:r>
              <a:rPr lang="en-US" sz="2400" b="1" i="1" dirty="0" smtClean="0">
                <a:solidFill>
                  <a:srgbClr val="C00000"/>
                </a:solidFill>
                <a:latin typeface="Times New Roman" pitchFamily="18" charset="0"/>
                <a:cs typeface="Times New Roman" pitchFamily="18" charset="0"/>
              </a:rPr>
              <a:t>Credit Rating- </a:t>
            </a:r>
            <a:r>
              <a:rPr lang="en-US" sz="2000" b="1" i="1" dirty="0" smtClean="0">
                <a:solidFill>
                  <a:srgbClr val="C00000"/>
                </a:solidFill>
                <a:latin typeface="Times New Roman" pitchFamily="18" charset="0"/>
                <a:cs typeface="Times New Roman" pitchFamily="18" charset="0"/>
              </a:rPr>
              <a:t>CARE “CAREAAA” this rating indicates investment is of best quality, carrying negligible investment risk</a:t>
            </a:r>
          </a:p>
          <a:p>
            <a:r>
              <a:rPr lang="en-US" sz="2000" b="1" i="1" dirty="0">
                <a:solidFill>
                  <a:srgbClr val="C00000"/>
                </a:solidFill>
                <a:latin typeface="Times New Roman" pitchFamily="18" charset="0"/>
                <a:cs typeface="Times New Roman" pitchFamily="18" charset="0"/>
              </a:rPr>
              <a:t> </a:t>
            </a:r>
            <a:r>
              <a:rPr lang="en-US" sz="2000" b="1" i="1" dirty="0" smtClean="0">
                <a:solidFill>
                  <a:srgbClr val="C00000"/>
                </a:solidFill>
                <a:latin typeface="Times New Roman" pitchFamily="18" charset="0"/>
                <a:cs typeface="Times New Roman" pitchFamily="18" charset="0"/>
              </a:rPr>
              <a:t>ICRA “LAAA” this rating indicates highest safety and fundamentally a strong position.</a:t>
            </a:r>
            <a:endParaRPr lang="en-US" sz="2800" b="1" i="1" dirty="0">
              <a:solidFill>
                <a:srgbClr val="C00000"/>
              </a:solidFill>
              <a:latin typeface="Times New Roman" pitchFamily="18" charset="0"/>
              <a:cs typeface="Times New Roman" pitchFamily="18" charset="0"/>
            </a:endParaRPr>
          </a:p>
        </p:txBody>
      </p:sp>
    </p:spTree>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04800"/>
            <a:ext cx="7772400" cy="5232202"/>
          </a:xfrm>
          <a:prstGeom prst="rect">
            <a:avLst/>
          </a:prstGeom>
          <a:noFill/>
        </p:spPr>
        <p:txBody>
          <a:bodyPr wrap="square" rtlCol="0">
            <a:spAutoFit/>
          </a:bodyPr>
          <a:lstStyle/>
          <a:p>
            <a:r>
              <a:rPr lang="en-US" sz="2800" dirty="0" smtClean="0">
                <a:solidFill>
                  <a:srgbClr val="C00000"/>
                </a:solidFill>
                <a:latin typeface="Times New Roman" pitchFamily="18" charset="0"/>
                <a:cs typeface="Times New Roman" pitchFamily="18" charset="0"/>
              </a:rPr>
              <a:t>Capital Structure as on 31</a:t>
            </a:r>
            <a:r>
              <a:rPr lang="en-US" sz="2800" baseline="30000" dirty="0" smtClean="0">
                <a:solidFill>
                  <a:srgbClr val="C00000"/>
                </a:solidFill>
                <a:latin typeface="Times New Roman" pitchFamily="18" charset="0"/>
                <a:cs typeface="Times New Roman" pitchFamily="18" charset="0"/>
              </a:rPr>
              <a:t>st</a:t>
            </a:r>
            <a:r>
              <a:rPr lang="en-US" sz="2800" dirty="0" smtClean="0">
                <a:solidFill>
                  <a:srgbClr val="C00000"/>
                </a:solidFill>
                <a:latin typeface="Times New Roman" pitchFamily="18" charset="0"/>
                <a:cs typeface="Times New Roman" pitchFamily="18" charset="0"/>
              </a:rPr>
              <a:t> march,2013</a:t>
            </a:r>
          </a:p>
          <a:p>
            <a:r>
              <a:rPr lang="en-US" dirty="0"/>
              <a:t> </a:t>
            </a:r>
            <a:r>
              <a:rPr lang="en-US" dirty="0" smtClean="0"/>
              <a:t>                                                </a:t>
            </a:r>
            <a:r>
              <a:rPr lang="en-US" sz="2400" dirty="0" smtClean="0">
                <a:solidFill>
                  <a:srgbClr val="C00000"/>
                </a:solidFill>
                <a:latin typeface="Times New Roman" pitchFamily="18" charset="0"/>
                <a:cs typeface="Times New Roman" pitchFamily="18" charset="0"/>
              </a:rPr>
              <a:t>(Rs . In Crores)</a:t>
            </a:r>
          </a:p>
          <a:p>
            <a:r>
              <a:rPr lang="en-US" sz="2400" dirty="0" smtClean="0">
                <a:solidFill>
                  <a:srgbClr val="C00000"/>
                </a:solidFill>
                <a:latin typeface="Times New Roman" pitchFamily="18" charset="0"/>
                <a:cs typeface="Times New Roman" pitchFamily="18" charset="0"/>
              </a:rPr>
              <a:t>Capital and Liabilities </a:t>
            </a:r>
          </a:p>
          <a:p>
            <a:r>
              <a:rPr lang="en-US" sz="2400" dirty="0" smtClean="0">
                <a:solidFill>
                  <a:srgbClr val="C00000"/>
                </a:solidFill>
                <a:latin typeface="Times New Roman" pitchFamily="18" charset="0"/>
                <a:cs typeface="Times New Roman" pitchFamily="18" charset="0"/>
              </a:rPr>
              <a:t>Share Capital                                                           1153.64</a:t>
            </a:r>
          </a:p>
          <a:p>
            <a:r>
              <a:rPr lang="en-US" sz="2400" dirty="0" smtClean="0">
                <a:solidFill>
                  <a:srgbClr val="C00000"/>
                </a:solidFill>
                <a:latin typeface="Times New Roman" pitchFamily="18" charset="0"/>
                <a:cs typeface="Times New Roman" pitchFamily="18" charset="0"/>
              </a:rPr>
              <a:t>Equity Share Capital                                               1153.64</a:t>
            </a:r>
          </a:p>
          <a:p>
            <a:r>
              <a:rPr lang="en-US" sz="2400" dirty="0" smtClean="0">
                <a:solidFill>
                  <a:srgbClr val="C00000"/>
                </a:solidFill>
                <a:latin typeface="Times New Roman" pitchFamily="18" charset="0"/>
                <a:cs typeface="Times New Roman" pitchFamily="18" charset="0"/>
              </a:rPr>
              <a:t>Share Application money                                             4.48</a:t>
            </a:r>
          </a:p>
          <a:p>
            <a:r>
              <a:rPr lang="en-US" sz="2400" dirty="0" smtClean="0">
                <a:solidFill>
                  <a:srgbClr val="C00000"/>
                </a:solidFill>
                <a:latin typeface="Times New Roman" pitchFamily="18" charset="0"/>
                <a:cs typeface="Times New Roman" pitchFamily="18" charset="0"/>
              </a:rPr>
              <a:t>Reserves                                                                 65547.84</a:t>
            </a:r>
          </a:p>
          <a:p>
            <a:r>
              <a:rPr lang="en-US" sz="2400" dirty="0" smtClean="0">
                <a:solidFill>
                  <a:srgbClr val="C00000"/>
                </a:solidFill>
                <a:latin typeface="Times New Roman" pitchFamily="18" charset="0"/>
                <a:cs typeface="Times New Roman" pitchFamily="18" charset="0"/>
              </a:rPr>
              <a:t>Net Worth                                                              66705.96</a:t>
            </a:r>
          </a:p>
          <a:p>
            <a:r>
              <a:rPr lang="en-US" sz="2400" dirty="0" smtClean="0">
                <a:solidFill>
                  <a:srgbClr val="C00000"/>
                </a:solidFill>
                <a:latin typeface="Times New Roman" pitchFamily="18" charset="0"/>
                <a:cs typeface="Times New Roman" pitchFamily="18" charset="0"/>
              </a:rPr>
              <a:t>Deposits                                                                296113.63</a:t>
            </a:r>
          </a:p>
          <a:p>
            <a:r>
              <a:rPr lang="en-US" sz="2400" dirty="0" smtClean="0">
                <a:solidFill>
                  <a:srgbClr val="C00000"/>
                </a:solidFill>
                <a:latin typeface="Times New Roman" pitchFamily="18" charset="0"/>
                <a:cs typeface="Times New Roman" pitchFamily="18" charset="0"/>
              </a:rPr>
              <a:t>Borrowings                                                           145341.49</a:t>
            </a:r>
          </a:p>
          <a:p>
            <a:r>
              <a:rPr lang="en-US" sz="2400" dirty="0" smtClean="0">
                <a:solidFill>
                  <a:srgbClr val="C00000"/>
                </a:solidFill>
                <a:latin typeface="Times New Roman" pitchFamily="18" charset="0"/>
                <a:cs typeface="Times New Roman" pitchFamily="18" charset="0"/>
              </a:rPr>
              <a:t>Total Debt                                                             437955.12</a:t>
            </a:r>
          </a:p>
          <a:p>
            <a:r>
              <a:rPr lang="en-US" sz="2400" dirty="0" smtClean="0">
                <a:solidFill>
                  <a:srgbClr val="C00000"/>
                </a:solidFill>
                <a:latin typeface="Times New Roman" pitchFamily="18" charset="0"/>
                <a:cs typeface="Times New Roman" pitchFamily="18" charset="0"/>
              </a:rPr>
              <a:t>Other </a:t>
            </a:r>
            <a:r>
              <a:rPr lang="en-US" sz="2400" dirty="0" err="1" smtClean="0">
                <a:solidFill>
                  <a:srgbClr val="C00000"/>
                </a:solidFill>
                <a:latin typeface="Times New Roman" pitchFamily="18" charset="0"/>
                <a:cs typeface="Times New Roman" pitchFamily="18" charset="0"/>
              </a:rPr>
              <a:t>liab</a:t>
            </a:r>
            <a:r>
              <a:rPr lang="en-US" sz="2400" dirty="0" smtClean="0">
                <a:solidFill>
                  <a:srgbClr val="C00000"/>
                </a:solidFill>
                <a:latin typeface="Times New Roman" pitchFamily="18" charset="0"/>
                <a:cs typeface="Times New Roman" pitchFamily="18" charset="0"/>
              </a:rPr>
              <a:t>. And Prov.                                             32133.60</a:t>
            </a:r>
          </a:p>
          <a:p>
            <a:r>
              <a:rPr lang="en-US" sz="2400" dirty="0" smtClean="0">
                <a:solidFill>
                  <a:srgbClr val="C00000"/>
                </a:solidFill>
                <a:latin typeface="Times New Roman" pitchFamily="18" charset="0"/>
                <a:cs typeface="Times New Roman" pitchFamily="18" charset="0"/>
              </a:rPr>
              <a:t>Total liabilities                                                      536794.68</a:t>
            </a:r>
          </a:p>
          <a:p>
            <a:endParaRPr lang="en-US" dirty="0"/>
          </a:p>
        </p:txBody>
      </p:sp>
    </p:spTree>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534400" cy="5232202"/>
          </a:xfrm>
          <a:prstGeom prst="rect">
            <a:avLst/>
          </a:prstGeom>
          <a:noFill/>
        </p:spPr>
        <p:txBody>
          <a:bodyPr wrap="square" rtlCol="0">
            <a:spAutoFit/>
          </a:bodyPr>
          <a:lstStyle/>
          <a:p>
            <a:r>
              <a:rPr lang="en-US" b="1" i="1" dirty="0" smtClean="0">
                <a:solidFill>
                  <a:srgbClr val="FF0000"/>
                </a:solidFill>
              </a:rPr>
              <a:t>VISION and MISSION of ICICI BANK</a:t>
            </a:r>
          </a:p>
          <a:p>
            <a:r>
              <a:rPr lang="en-US" b="1" i="1" dirty="0"/>
              <a:t>Vision</a:t>
            </a:r>
            <a:r>
              <a:rPr lang="en-US" dirty="0"/>
              <a:t>:</a:t>
            </a:r>
          </a:p>
          <a:p>
            <a:r>
              <a:rPr lang="en-US" sz="2000" dirty="0">
                <a:latin typeface="Times New Roman" pitchFamily="18" charset="0"/>
                <a:cs typeface="Times New Roman" pitchFamily="18" charset="0"/>
              </a:rPr>
              <a:t>To be the leading provider of financial services in India and a major global bank.</a:t>
            </a:r>
          </a:p>
          <a:p>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a:p>
            <a:r>
              <a:rPr lang="en-US" sz="2000" b="1" i="1" dirty="0">
                <a:latin typeface="Times New Roman" pitchFamily="18" charset="0"/>
                <a:cs typeface="Times New Roman" pitchFamily="18" charset="0"/>
              </a:rPr>
              <a:t>Mission</a:t>
            </a:r>
            <a:r>
              <a:rPr lang="en-US" sz="2000" dirty="0">
                <a:latin typeface="Times New Roman" pitchFamily="18" charset="0"/>
                <a:cs typeface="Times New Roman" pitchFamily="18" charset="0"/>
              </a:rPr>
              <a:t>:</a:t>
            </a:r>
          </a:p>
          <a:p>
            <a:r>
              <a:rPr lang="en-US" sz="2000" dirty="0">
                <a:latin typeface="Times New Roman" pitchFamily="18" charset="0"/>
                <a:cs typeface="Times New Roman" pitchFamily="18" charset="0"/>
              </a:rPr>
              <a:t>We will leverage our people, technology, speed and financial capital to:</a:t>
            </a:r>
          </a:p>
          <a:p>
            <a:pPr lvl="0">
              <a:buFont typeface="Arial" pitchFamily="34" charset="0"/>
              <a:buChar char="•"/>
            </a:pPr>
            <a:r>
              <a:rPr lang="en-US" sz="2000" dirty="0">
                <a:latin typeface="Times New Roman" pitchFamily="18" charset="0"/>
                <a:cs typeface="Times New Roman" pitchFamily="18" charset="0"/>
              </a:rPr>
              <a:t>be the banker of first choice for our customers by delivering high quality, world-class </a:t>
            </a:r>
            <a:r>
              <a:rPr lang="en-US" sz="2000" dirty="0" smtClean="0">
                <a:latin typeface="Times New Roman" pitchFamily="18" charset="0"/>
                <a:cs typeface="Times New Roman" pitchFamily="18" charset="0"/>
              </a:rPr>
              <a:t>  products </a:t>
            </a:r>
            <a:r>
              <a:rPr lang="en-US" sz="2000" dirty="0">
                <a:latin typeface="Times New Roman" pitchFamily="18" charset="0"/>
                <a:cs typeface="Times New Roman" pitchFamily="18" charset="0"/>
              </a:rPr>
              <a:t>and services.</a:t>
            </a:r>
          </a:p>
          <a:p>
            <a:pPr lvl="0">
              <a:buFont typeface="Arial" pitchFamily="34" charset="0"/>
              <a:buChar char="•"/>
            </a:pPr>
            <a:r>
              <a:rPr lang="en-US" sz="2000" dirty="0">
                <a:latin typeface="Times New Roman" pitchFamily="18" charset="0"/>
                <a:cs typeface="Times New Roman" pitchFamily="18" charset="0"/>
              </a:rPr>
              <a:t>expand the frontiers of our business globally.</a:t>
            </a:r>
          </a:p>
          <a:p>
            <a:pPr lvl="0">
              <a:buFont typeface="Arial" pitchFamily="34" charset="0"/>
              <a:buChar char="•"/>
            </a:pPr>
            <a:r>
              <a:rPr lang="en-US" sz="2000" dirty="0">
                <a:latin typeface="Times New Roman" pitchFamily="18" charset="0"/>
                <a:cs typeface="Times New Roman" pitchFamily="18" charset="0"/>
              </a:rPr>
              <a:t>play a proactive role in the full </a:t>
            </a:r>
            <a:r>
              <a:rPr lang="en-US" sz="2000" dirty="0" smtClean="0">
                <a:latin typeface="Times New Roman" pitchFamily="18" charset="0"/>
                <a:cs typeface="Times New Roman" pitchFamily="18" charset="0"/>
              </a:rPr>
              <a:t>realization </a:t>
            </a:r>
            <a:r>
              <a:rPr lang="en-US" sz="2000" dirty="0">
                <a:latin typeface="Times New Roman" pitchFamily="18" charset="0"/>
                <a:cs typeface="Times New Roman" pitchFamily="18" charset="0"/>
              </a:rPr>
              <a:t>of India’s potential.</a:t>
            </a:r>
          </a:p>
          <a:p>
            <a:pPr lvl="0">
              <a:buFont typeface="Arial" pitchFamily="34" charset="0"/>
              <a:buChar char="•"/>
            </a:pPr>
            <a:r>
              <a:rPr lang="en-US" sz="2000" dirty="0">
                <a:latin typeface="Times New Roman" pitchFamily="18" charset="0"/>
                <a:cs typeface="Times New Roman" pitchFamily="18" charset="0"/>
              </a:rPr>
              <a:t>maintain a healthy financial profile and diversify our earnings across businesses and geographies.</a:t>
            </a:r>
          </a:p>
          <a:p>
            <a:pPr lvl="0">
              <a:buFont typeface="Arial" pitchFamily="34" charset="0"/>
              <a:buChar char="•"/>
            </a:pPr>
            <a:r>
              <a:rPr lang="en-US" sz="2000" dirty="0">
                <a:latin typeface="Times New Roman" pitchFamily="18" charset="0"/>
                <a:cs typeface="Times New Roman" pitchFamily="18" charset="0"/>
              </a:rPr>
              <a:t>maintain high standards of governance and ethics.</a:t>
            </a:r>
          </a:p>
          <a:p>
            <a:pPr lvl="0">
              <a:buFont typeface="Arial" pitchFamily="34" charset="0"/>
              <a:buChar char="•"/>
            </a:pPr>
            <a:r>
              <a:rPr lang="en-US" sz="2000" dirty="0">
                <a:latin typeface="Times New Roman" pitchFamily="18" charset="0"/>
                <a:cs typeface="Times New Roman" pitchFamily="18" charset="0"/>
              </a:rPr>
              <a:t>contribute positively to the various countries and markets in which we operate.</a:t>
            </a:r>
          </a:p>
          <a:p>
            <a:pPr lvl="0">
              <a:buFont typeface="Arial" pitchFamily="34" charset="0"/>
              <a:buChar char="•"/>
            </a:pPr>
            <a:r>
              <a:rPr lang="en-US" sz="2000" dirty="0">
                <a:latin typeface="Times New Roman" pitchFamily="18" charset="0"/>
                <a:cs typeface="Times New Roman" pitchFamily="18" charset="0"/>
              </a:rPr>
              <a:t>create value for our stakeholders.</a:t>
            </a:r>
          </a:p>
          <a:p>
            <a:endParaRPr lang="en-US" dirty="0"/>
          </a:p>
        </p:txBody>
      </p:sp>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533400"/>
            <a:ext cx="7620000" cy="5016758"/>
          </a:xfrm>
          <a:prstGeom prst="rect">
            <a:avLst/>
          </a:prstGeom>
          <a:noFill/>
        </p:spPr>
        <p:txBody>
          <a:bodyPr wrap="square" rtlCol="0">
            <a:spAutoFit/>
          </a:bodyPr>
          <a:lstStyle/>
          <a:p>
            <a:r>
              <a:rPr lang="en-US" sz="3200" b="1" i="1" dirty="0" smtClean="0">
                <a:solidFill>
                  <a:srgbClr val="FF0000"/>
                </a:solidFill>
              </a:rPr>
              <a:t>PRODUCT PORTFOLIO OF ICICI BANK</a:t>
            </a:r>
          </a:p>
          <a:p>
            <a:endParaRPr lang="en-US" sz="3200" dirty="0" smtClean="0"/>
          </a:p>
          <a:p>
            <a:pPr>
              <a:buFont typeface="Wingdings" pitchFamily="2" charset="2"/>
              <a:buChar char="v"/>
            </a:pPr>
            <a:r>
              <a:rPr lang="en-US" sz="3200" dirty="0" smtClean="0"/>
              <a:t> Credit Cards</a:t>
            </a:r>
          </a:p>
          <a:p>
            <a:pPr>
              <a:buFont typeface="Wingdings" pitchFamily="2" charset="2"/>
              <a:buChar char="v"/>
            </a:pPr>
            <a:r>
              <a:rPr lang="en-US" sz="3200" dirty="0" smtClean="0"/>
              <a:t> Customer Banking</a:t>
            </a:r>
          </a:p>
          <a:p>
            <a:pPr>
              <a:buFont typeface="Wingdings" pitchFamily="2" charset="2"/>
              <a:buChar char="v"/>
            </a:pPr>
            <a:r>
              <a:rPr lang="en-US" sz="3200" dirty="0" smtClean="0"/>
              <a:t> Corporate Banking</a:t>
            </a:r>
          </a:p>
          <a:p>
            <a:pPr>
              <a:buFont typeface="Wingdings" pitchFamily="2" charset="2"/>
              <a:buChar char="v"/>
            </a:pPr>
            <a:r>
              <a:rPr lang="en-US" sz="3200" dirty="0" smtClean="0"/>
              <a:t> Finance and Insurance</a:t>
            </a:r>
          </a:p>
          <a:p>
            <a:pPr>
              <a:buFont typeface="Wingdings" pitchFamily="2" charset="2"/>
              <a:buChar char="v"/>
            </a:pPr>
            <a:r>
              <a:rPr lang="en-US" sz="3200" dirty="0" smtClean="0"/>
              <a:t> Investment banking</a:t>
            </a:r>
          </a:p>
          <a:p>
            <a:pPr>
              <a:buFont typeface="Wingdings" pitchFamily="2" charset="2"/>
              <a:buChar char="v"/>
            </a:pPr>
            <a:r>
              <a:rPr lang="en-US" sz="3200" dirty="0" smtClean="0"/>
              <a:t> Mortgage loans </a:t>
            </a:r>
          </a:p>
          <a:p>
            <a:pPr>
              <a:buFont typeface="Wingdings" pitchFamily="2" charset="2"/>
              <a:buChar char="v"/>
            </a:pPr>
            <a:r>
              <a:rPr lang="en-US" sz="3200" dirty="0" smtClean="0"/>
              <a:t> Private Banking, and</a:t>
            </a:r>
          </a:p>
          <a:p>
            <a:pPr>
              <a:buFont typeface="Wingdings" pitchFamily="2" charset="2"/>
              <a:buChar char="v"/>
            </a:pPr>
            <a:r>
              <a:rPr lang="en-US" sz="3200" dirty="0" smtClean="0"/>
              <a:t> Wealth Management </a:t>
            </a:r>
            <a:endParaRPr lang="en-US" sz="3200" dirty="0"/>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7543800" cy="5262979"/>
          </a:xfrm>
          <a:prstGeom prst="rect">
            <a:avLst/>
          </a:prstGeom>
          <a:noFill/>
        </p:spPr>
        <p:txBody>
          <a:bodyPr wrap="square" rtlCol="0">
            <a:spAutoFit/>
          </a:bodyPr>
          <a:lstStyle/>
          <a:p>
            <a:r>
              <a:rPr lang="en-US" sz="2800" b="1" i="1" dirty="0" smtClean="0">
                <a:solidFill>
                  <a:srgbClr val="FF0000"/>
                </a:solidFill>
              </a:rPr>
              <a:t>OPERATION IN FOREIGN COUNTRIES</a:t>
            </a:r>
          </a:p>
          <a:p>
            <a:r>
              <a:rPr lang="en-US" sz="2800" dirty="0" smtClean="0">
                <a:solidFill>
                  <a:srgbClr val="C00000"/>
                </a:solidFill>
              </a:rPr>
              <a:t>The bank has subsidiaries in the United Kingdom, Russia, and Canada; branches in United States, Singapore, Bahrain, Hong Kong, Sri Lanka, Qatar and Dubai International Finance Centre; and representative offices in United Arab Emirates, China, South Africa, Bangladesh, Thailand, Malaysia and Indonesia. The company's UK subsidiary has established branches in Belgium and Germany.</a:t>
            </a:r>
          </a:p>
          <a:p>
            <a:r>
              <a:rPr lang="en-US" sz="2800" dirty="0" smtClean="0">
                <a:solidFill>
                  <a:srgbClr val="C00000"/>
                </a:solidFill>
              </a:rPr>
              <a:t/>
            </a:r>
            <a:br>
              <a:rPr lang="en-US" sz="2800" dirty="0" smtClean="0">
                <a:solidFill>
                  <a:srgbClr val="C00000"/>
                </a:solidFill>
              </a:rPr>
            </a:br>
            <a:endParaRPr lang="en-US" sz="2800" b="1" i="1" dirty="0">
              <a:solidFill>
                <a:srgbClr val="C00000"/>
              </a:solidFill>
            </a:endParaRP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1" y="685801"/>
            <a:ext cx="6705600" cy="1200329"/>
          </a:xfrm>
          <a:prstGeom prst="rect">
            <a:avLst/>
          </a:prstGeom>
          <a:noFill/>
        </p:spPr>
        <p:txBody>
          <a:bodyPr wrap="square" lIns="91440" tIns="45720" rIns="91440" bIns="45720">
            <a:spAutoFit/>
          </a:bodyPr>
          <a:lstStyle/>
          <a:p>
            <a:pPr algn="ctr"/>
            <a:r>
              <a:rPr lang="en-US" sz="36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SWOT ANALYSIS OF ICICI BANK</a:t>
            </a:r>
            <a:endParaRPr lang="en-US" sz="3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TextBox 2"/>
          <p:cNvSpPr txBox="1"/>
          <p:nvPr/>
        </p:nvSpPr>
        <p:spPr>
          <a:xfrm>
            <a:off x="304800" y="1905001"/>
            <a:ext cx="8001000" cy="5078313"/>
          </a:xfrm>
          <a:prstGeom prst="rect">
            <a:avLst/>
          </a:prstGeom>
          <a:noFill/>
        </p:spPr>
        <p:txBody>
          <a:bodyPr wrap="square" rtlCol="0">
            <a:spAutoFit/>
          </a:bodyPr>
          <a:lstStyle/>
          <a:p>
            <a:r>
              <a:rPr lang="en-US" b="1" i="1" dirty="0" smtClean="0"/>
              <a:t>Strengths of ICICI Bank</a:t>
            </a:r>
            <a:endParaRPr lang="en-US" i="1" dirty="0" smtClean="0"/>
          </a:p>
          <a:p>
            <a:pPr>
              <a:buFont typeface="Arial" pitchFamily="34" charset="0"/>
              <a:buChar char="•"/>
            </a:pPr>
            <a:r>
              <a:rPr lang="en-US" dirty="0" smtClean="0"/>
              <a:t>ICICI is the second largest bank in terms of total assets and market share</a:t>
            </a:r>
          </a:p>
          <a:p>
            <a:pPr>
              <a:buFont typeface="Arial" pitchFamily="34" charset="0"/>
              <a:buChar char="•"/>
            </a:pPr>
            <a:r>
              <a:rPr lang="en-US" dirty="0" smtClean="0"/>
              <a:t>Total assets of ICICI is Rs. 4062.34 Billion and recorded a maximum profit after tax of Rs. 51.51 billion and located in 19 countries</a:t>
            </a:r>
          </a:p>
          <a:p>
            <a:pPr>
              <a:buFont typeface="Arial" pitchFamily="34" charset="0"/>
              <a:buChar char="•"/>
            </a:pPr>
            <a:r>
              <a:rPr lang="en-US" dirty="0" smtClean="0"/>
              <a:t>One of the major strength of ICICI bank according to financial analysts is its strong and transparent balance sheet</a:t>
            </a:r>
          </a:p>
          <a:p>
            <a:pPr>
              <a:buFont typeface="Arial" pitchFamily="34" charset="0"/>
              <a:buChar char="•"/>
            </a:pPr>
            <a:r>
              <a:rPr lang="en-US" dirty="0" smtClean="0"/>
              <a:t>ICICI bank has first mover advantage in many of the banking and financial services. ICICI bank is the first bank in India to introduce complete mobile banking solutions and  jewelry card</a:t>
            </a:r>
          </a:p>
          <a:p>
            <a:pPr>
              <a:buFont typeface="Arial" pitchFamily="34" charset="0"/>
              <a:buChar char="•"/>
            </a:pPr>
            <a:r>
              <a:rPr lang="en-US" dirty="0" smtClean="0"/>
              <a:t>The bank has PAN India presence of around 2,567 branches and 8003 ATM’s</a:t>
            </a:r>
          </a:p>
          <a:p>
            <a:r>
              <a:rPr lang="en-US" dirty="0" smtClean="0"/>
              <a:t>ICICI bank is the first bank in India to attach life style  benefits to banking services for exclusive purchases and tie-ups with best brands in the industry such as </a:t>
            </a:r>
            <a:r>
              <a:rPr lang="en-US" dirty="0" err="1" smtClean="0"/>
              <a:t>Nakshatra</a:t>
            </a:r>
            <a:r>
              <a:rPr lang="en-US" dirty="0" smtClean="0"/>
              <a:t>, </a:t>
            </a:r>
            <a:r>
              <a:rPr lang="en-US" dirty="0" err="1" smtClean="0"/>
              <a:t>Asmi</a:t>
            </a:r>
            <a:r>
              <a:rPr lang="en-US" dirty="0" smtClean="0"/>
              <a:t>, </a:t>
            </a:r>
            <a:r>
              <a:rPr lang="en-US" dirty="0" err="1" smtClean="0"/>
              <a:t>D’damas</a:t>
            </a:r>
            <a:r>
              <a:rPr lang="en-US" dirty="0" smtClean="0"/>
              <a:t> etc</a:t>
            </a:r>
          </a:p>
          <a:p>
            <a:pPr>
              <a:buFont typeface="Arial" pitchFamily="34" charset="0"/>
              <a:buChar char="•"/>
            </a:pPr>
            <a:r>
              <a:rPr lang="en-US" dirty="0" smtClean="0"/>
              <a:t>ICICI bank has the longest working hours and additional services offering at ATM’s which attracts customers</a:t>
            </a:r>
          </a:p>
          <a:p>
            <a:pPr>
              <a:buFont typeface="Arial" pitchFamily="34" charset="0"/>
              <a:buChar char="•"/>
            </a:pPr>
            <a:r>
              <a:rPr lang="en-US" dirty="0" smtClean="0"/>
              <a:t>Marketing and advertising strategies of ICICI have good reach compared to other banks in India</a:t>
            </a:r>
          </a:p>
          <a:p>
            <a:endParaRPr lang="en-US" dirty="0"/>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990600"/>
            <a:ext cx="8001000" cy="4247317"/>
          </a:xfrm>
          <a:prstGeom prst="rect">
            <a:avLst/>
          </a:prstGeom>
          <a:noFill/>
        </p:spPr>
        <p:txBody>
          <a:bodyPr wrap="square" rtlCol="0">
            <a:spAutoFit/>
          </a:bodyPr>
          <a:lstStyle/>
          <a:p>
            <a:r>
              <a:rPr lang="en-US" b="1" i="1" dirty="0" smtClean="0"/>
              <a:t>Weaknesses of ICICI Bank</a:t>
            </a:r>
          </a:p>
          <a:p>
            <a:pPr>
              <a:buFont typeface="Arial" pitchFamily="34" charset="0"/>
              <a:buChar char="•"/>
            </a:pPr>
            <a:r>
              <a:rPr lang="en-US" dirty="0" smtClean="0"/>
              <a:t>Customer support of ICICI section is not performing well in terms of resolving complaints</a:t>
            </a:r>
          </a:p>
          <a:p>
            <a:pPr>
              <a:buFont typeface="Arial" pitchFamily="34" charset="0"/>
              <a:buChar char="•"/>
            </a:pPr>
            <a:r>
              <a:rPr lang="en-US" dirty="0" smtClean="0"/>
              <a:t>There are lot of consumer complaints filed against ICICI</a:t>
            </a:r>
          </a:p>
          <a:p>
            <a:pPr>
              <a:buFont typeface="Arial" pitchFamily="34" charset="0"/>
              <a:buChar char="•"/>
            </a:pPr>
            <a:r>
              <a:rPr lang="en-US" dirty="0" smtClean="0"/>
              <a:t>The ICICI bank has the most stringent policies in terms of recovering the debts and loans, and credit payments. They employ third party agency to handle recovery management</a:t>
            </a:r>
          </a:p>
          <a:p>
            <a:pPr>
              <a:buFont typeface="Arial" pitchFamily="34" charset="0"/>
              <a:buChar char="•"/>
            </a:pPr>
            <a:r>
              <a:rPr lang="en-US" dirty="0" smtClean="0"/>
              <a:t>There are also complaints of customer assault and abuse while recovering and the credit payment reminders are sent even before the deadlines which annoys the customers</a:t>
            </a:r>
          </a:p>
          <a:p>
            <a:pPr>
              <a:buFont typeface="Arial" pitchFamily="34" charset="0"/>
              <a:buChar char="•"/>
            </a:pPr>
            <a:r>
              <a:rPr lang="en-US" dirty="0" smtClean="0"/>
              <a:t>The bank service charges are comparatively higher</a:t>
            </a:r>
          </a:p>
          <a:p>
            <a:pPr>
              <a:buFont typeface="Arial" pitchFamily="34" charset="0"/>
              <a:buChar char="•"/>
            </a:pPr>
            <a:r>
              <a:rPr lang="en-US" dirty="0" smtClean="0"/>
              <a:t>The employees of ICICI are bank in maximum stress because of the aggressive policies of the management to win ahead in the race. This may result in less productivity in future years</a:t>
            </a:r>
          </a:p>
          <a:p>
            <a:endParaRPr lang="en-US" dirty="0"/>
          </a:p>
        </p:txBody>
      </p:sp>
    </p:spTree>
  </p:cSld>
  <p:clrMapOvr>
    <a:masterClrMapping/>
  </p:clrMapOvr>
  <p:transition spd="slow">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512</Words>
  <Application>Microsoft Office PowerPoint</Application>
  <PresentationFormat>On-screen Show (4:3)</PresentationFormat>
  <Paragraphs>97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mypc</dc:creator>
  <cp:lastModifiedBy>mypc</cp:lastModifiedBy>
  <cp:revision>47</cp:revision>
  <dcterms:created xsi:type="dcterms:W3CDTF">2013-09-23T11:55:36Z</dcterms:created>
  <dcterms:modified xsi:type="dcterms:W3CDTF">2013-09-24T03:16:07Z</dcterms:modified>
</cp:coreProperties>
</file>